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23"/>
  </p:notesMasterIdLst>
  <p:sldIdLst>
    <p:sldId id="256" r:id="rId2"/>
    <p:sldId id="260" r:id="rId3"/>
    <p:sldId id="257" r:id="rId4"/>
    <p:sldId id="264" r:id="rId5"/>
    <p:sldId id="265" r:id="rId6"/>
    <p:sldId id="266" r:id="rId7"/>
    <p:sldId id="267" r:id="rId8"/>
    <p:sldId id="259" r:id="rId9"/>
    <p:sldId id="276" r:id="rId10"/>
    <p:sldId id="277" r:id="rId11"/>
    <p:sldId id="278" r:id="rId12"/>
    <p:sldId id="279" r:id="rId13"/>
    <p:sldId id="269" r:id="rId14"/>
    <p:sldId id="258" r:id="rId15"/>
    <p:sldId id="270" r:id="rId16"/>
    <p:sldId id="281" r:id="rId17"/>
    <p:sldId id="280" r:id="rId18"/>
    <p:sldId id="271" r:id="rId19"/>
    <p:sldId id="272" r:id="rId20"/>
    <p:sldId id="273" r:id="rId21"/>
    <p:sldId id="274" r:id="rId22"/>
  </p:sldIdLst>
  <p:sldSz cx="12192000" cy="6858000"/>
  <p:notesSz cx="6858000" cy="9144000"/>
  <p:embeddedFontLst>
    <p:embeddedFont>
      <p:font typeface="Century Gothic" panose="020B0502020202020204" pitchFamily="34" charset="0"/>
      <p:regular r:id="rId24"/>
      <p:bold r:id="rId25"/>
      <p:italic r:id="rId26"/>
      <p:boldItalic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Martian Mono" panose="020B0009020000000004" charset="0"/>
      <p:regular r:id="rId32"/>
      <p:bold r:id="rId33"/>
    </p:embeddedFont>
    <p:embeddedFont>
      <p:font typeface="Ubuntu" panose="020B0604020202020204" charset="0"/>
      <p:regular r:id="rId34"/>
      <p:bold r:id="rId35"/>
      <p:italic r:id="rId36"/>
      <p:boldItalic r:id="rId37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5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05" autoAdjust="0"/>
    <p:restoredTop sz="94660"/>
  </p:normalViewPr>
  <p:slideViewPr>
    <p:cSldViewPr snapToGrid="0">
      <p:cViewPr varScale="1">
        <p:scale>
          <a:sx n="79" d="100"/>
          <a:sy n="79" d="100"/>
        </p:scale>
        <p:origin x="70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11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font" Target="fonts/font14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4"/>
          <c:dPt>
            <c:idx val="0"/>
            <c:bubble3D val="0"/>
            <c:explosion val="3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F610-4661-9168-811D10682AA1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F610-4661-9168-811D10682AA1}"/>
              </c:ext>
            </c:extLst>
          </c:dPt>
          <c:dLbls>
            <c:dLbl>
              <c:idx val="0"/>
              <c:layout>
                <c:manualLayout>
                  <c:x val="-0.13273857428050909"/>
                  <c:y val="-0.2435683575054095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610-4661-9168-811D10682AA1}"/>
                </c:ext>
              </c:extLst>
            </c:dLbl>
            <c:dLbl>
              <c:idx val="1"/>
              <c:layout>
                <c:manualLayout>
                  <c:x val="5.1213597201438067E-2"/>
                  <c:y val="0.1065971970848717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610-4661-9168-811D10682AA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Высшая </c:v>
                </c:pt>
                <c:pt idx="1">
                  <c:v>Первая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92</c:v>
                </c:pt>
                <c:pt idx="1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610-4661-9168-811D10682A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artian Mono" panose="020B0009020000000004" pitchFamily="49" charset="0"/>
              </a:defRPr>
            </a:lvl1pPr>
          </a:lstStyle>
          <a:p>
            <a:fld id="{EE2054A5-0CC6-42C6-A23F-32FE9D6F656F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artian Mono" panose="020B0009020000000004" pitchFamily="49" charset="0"/>
              </a:defRPr>
            </a:lvl1pPr>
          </a:lstStyle>
          <a:p>
            <a:fld id="{3A01420F-3123-41C2-A992-74E2209058B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61652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Титульный слайд. Изменять не надо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75264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2 и примером расцветки текста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77221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92533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90997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310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33372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Титульный слайд. Изменять не надо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t>21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55882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Слайд с названием выступления и ФИО оратора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40729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33029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8593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3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89414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18165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87997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3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93223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43839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2DD82A-B6E6-5DC9-6772-0D0458F7B1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E090E9A-321C-6684-D41D-E52DA82F8B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Martian Mono" panose="020B0009020000000004" pitchFamily="49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3D67C21-95D5-7D55-BAFD-0D63791C58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DD77B07-D57D-9BF5-0B3A-DDF5910B0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904970F-4982-D543-AEF7-F97E6A3798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51950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B5FA19-609B-D449-68B8-C9607B4E7C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76BA776-54C7-5B43-D5DC-D334552CF6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6589314-88B8-36C8-053E-0C726322D3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AD6DFC9-3500-54EB-45BC-A0628F982D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67E1836-64C0-24D0-35C4-55B2F1469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8968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7964763-6979-C437-7602-F16D0AAF47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6296147-10A5-5C6D-BA47-9C6AF08B0B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362EDBC-E482-C067-FF24-C28321F3C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1A90287-964F-59FE-3895-0BB3468C5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4F134F3-239C-F6E2-E063-6EE1E7BE4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1461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A6753A-0363-2815-0EB1-481D1FA95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B6B8969-6DEB-ACF0-ED57-68BC3B7EAC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74B6F1A-5C0B-E8A1-B8D5-EAFA6D9D3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DB37BBC-954B-5A1D-7DB8-9A3E077ED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A086D00-7D58-43D1-CAE6-DB4BD6FCB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4481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526FD4-21CA-D41E-F00B-61736466C6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BAC4161-73BE-0B26-496A-52262FC737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924325F-B21F-32F4-0C99-7CDB7AF198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4DAF920-12A5-D9AB-436C-1A51ED4B5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439F7A1-0284-EC7A-7B7A-9D97A1EFD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0354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2BB04C-DC87-1764-203C-7669C1B679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966B15C-B09D-FF18-E278-8635F280AF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DED7BA0-6615-3935-8FA6-20D7F6BF27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7B1AC66-2121-CB51-EB90-2B8D39DE80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D43B8E4-77A8-7B43-8AAF-68015D464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E0C635C-0228-8BDF-BE78-CA13166DF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9006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C92E88-5CF3-B717-A43D-0BD56AECF8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E814DC6-B722-A8D0-9E57-DEE73C3AF6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Martian Mono" panose="020B0009020000000004" pitchFamily="49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CF02745-CD9E-1651-0A39-4DCA16859F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773AC85-2A47-E484-EF29-258055E1C2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Martian Mono" panose="020B0009020000000004" pitchFamily="49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B4A5EDA-FE27-1A50-C6B6-E60B7259A9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CE7D76E-B58A-988A-025D-E49B514533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7E8056F-0D82-0147-65F5-062CD65DA1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7CCF73D8-EFAF-7D97-C4A5-D30F05D0B4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09741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713BFB-9AC3-C812-1547-EF8DEA5855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F9F4858-C11C-901E-B4BB-F4B1CE8FB2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4D6684A-ECA0-7B0C-BA45-537AC83AEB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7539DA4-DB68-18D5-2AF1-E05975960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3319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AEE77A0-F29A-F2A8-D810-110D762A9F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6ACDC2D-41A1-DEFD-1432-F58016C12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496578E-A594-98BB-E453-DD0CBB833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456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4B2961-9CB0-9538-1650-DE6C3D3E9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B8D77AB-D0BD-38CC-1BE7-CFFAC8CD27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Martian Mono" panose="020B0009020000000004" pitchFamily="49" charset="0"/>
              </a:defRPr>
            </a:lvl1pPr>
            <a:lvl2pPr>
              <a:defRPr sz="2800">
                <a:latin typeface="Martian Mono" panose="020B0009020000000004" pitchFamily="49" charset="0"/>
              </a:defRPr>
            </a:lvl2pPr>
            <a:lvl3pPr>
              <a:defRPr sz="2400">
                <a:latin typeface="Martian Mono" panose="020B0009020000000004" pitchFamily="49" charset="0"/>
              </a:defRPr>
            </a:lvl3pPr>
            <a:lvl4pPr>
              <a:defRPr sz="2000">
                <a:latin typeface="Martian Mono" panose="020B0009020000000004" pitchFamily="49" charset="0"/>
              </a:defRPr>
            </a:lvl4pPr>
            <a:lvl5pPr>
              <a:defRPr sz="2000">
                <a:latin typeface="Martian Mono" panose="020B0009020000000004" pitchFamily="49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9C53CCF-C172-52C9-3509-50AE523E5C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Martian Mono" panose="020B0009020000000004" pitchFamily="49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18D1514-AD8E-364C-077B-A8D8F46E76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8EF5B47-E0CF-00B2-B797-033BDFCBB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E0ED54A-DE2F-AB4C-43AF-573575731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11872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522698-0F88-5658-65A8-86BB484EA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DD7C31F-1DF5-78A0-B90E-A92005BD04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Martian Mono" panose="020B0009020000000004" pitchFamily="49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B7163B2-E9E9-4A6F-94B2-9A4496026C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Martian Mono" panose="020B0009020000000004" pitchFamily="49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92E45A2-CBE0-2CF0-272C-9E901FD7C6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4152A5B-1A3D-924E-1C9F-05C88B464F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78845EF-A621-B548-1061-5259D4939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25461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3D8B67-7A70-6BFC-9D12-42867ADB4B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18E7DB0-BE9C-9805-85BE-FD45929917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848B221-378A-0F18-7A02-FAECA29A2A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10153EB-3A4A-B27E-96AD-AB22D5F0FE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D5B9FBD-22B4-F592-9CFB-33241ACCBC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7779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artian Mono" panose="020B0009020000000004" pitchFamily="49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6577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Pictur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06"/>
          <a:stretch/>
        </p:blipFill>
        <p:spPr bwMode="auto">
          <a:xfrm>
            <a:off x="1494672" y="1"/>
            <a:ext cx="9173328" cy="2492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1" y="2516106"/>
            <a:ext cx="3514867" cy="434189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7140" y="2496035"/>
            <a:ext cx="3528392" cy="438203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43146" y="2489267"/>
            <a:ext cx="3445875" cy="4368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0355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7555" y="519031"/>
            <a:ext cx="4637987" cy="591240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813" y="519031"/>
            <a:ext cx="6055401" cy="5912406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8742979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3215" y="538636"/>
            <a:ext cx="5467547" cy="586832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660" y="538636"/>
            <a:ext cx="4403693" cy="5871591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3595562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64E9A676-C149-6694-7E8D-BE6A1767AD9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548D8657-7B3D-BC12-6224-9B09E77EB410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EA681E49-9A79-49E8-EC6C-39C2CAEFC05F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xmlns="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5FC34970-4794-9DFD-AED4-D9736DF449C6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" panose="020B0009020000000004" pitchFamily="49" charset="0"/>
              </a:rPr>
              <a:t>01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F039D3F-BC99-99D5-F9EB-38098D7148E5}"/>
              </a:ext>
            </a:extLst>
          </p:cNvPr>
          <p:cNvSpPr txBox="1"/>
          <p:nvPr/>
        </p:nvSpPr>
        <p:spPr>
          <a:xfrm>
            <a:off x="803219" y="1544728"/>
            <a:ext cx="91310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>
              <a:solidFill>
                <a:srgbClr val="0055E8"/>
              </a:solidFill>
              <a:latin typeface="Century Gothic" panose="020B0502020202020204" pitchFamily="34" charset="0"/>
            </a:endParaRPr>
          </a:p>
          <a:p>
            <a:endParaRPr lang="ru-RU" sz="2400" dirty="0">
              <a:solidFill>
                <a:srgbClr val="0055E8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/>
          <a:srcRect l="9308" t="8073" b="7838"/>
          <a:stretch/>
        </p:blipFill>
        <p:spPr>
          <a:xfrm>
            <a:off x="8713756" y="1215022"/>
            <a:ext cx="3393401" cy="4560534"/>
          </a:xfrm>
          <a:prstGeom prst="round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168" y="1296788"/>
            <a:ext cx="3359076" cy="4478768"/>
          </a:xfrm>
          <a:prstGeom prst="round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135" y="486136"/>
            <a:ext cx="4513730" cy="6018307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5652386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26CB2589-CBD4-B2C6-E405-6D2FDE40137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4EC2EAF1-7EE9-321D-A490-D1FDBF0FD6FF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B3D6AABD-FA6D-74D1-EC7D-1EDA9946ED40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xmlns="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D05A125-C423-FD32-3458-F8F313BA3A18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" panose="020B0009020000000004" pitchFamily="49" charset="0"/>
              </a:rPr>
              <a:t>01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6DC02D2-E597-40DD-0AE8-E513474A8846}"/>
              </a:ext>
            </a:extLst>
          </p:cNvPr>
          <p:cNvSpPr txBox="1"/>
          <p:nvPr/>
        </p:nvSpPr>
        <p:spPr>
          <a:xfrm>
            <a:off x="481140" y="1698524"/>
            <a:ext cx="1148395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sz="4000" i="1" dirty="0"/>
              <a:t>«</a:t>
            </a:r>
            <a:r>
              <a:rPr lang="ru-RU" sz="4000" b="1" i="1" dirty="0">
                <a:solidFill>
                  <a:srgbClr val="0055E8"/>
                </a:solidFill>
              </a:rPr>
              <a:t>Решение нестандартных задач по математике</a:t>
            </a:r>
            <a:r>
              <a:rPr lang="ru-RU" sz="4000" i="1" dirty="0" smtClean="0"/>
              <a:t>»</a:t>
            </a:r>
          </a:p>
          <a:p>
            <a:pPr fontAlgn="base"/>
            <a:r>
              <a:rPr lang="ru-RU" sz="4000" i="1" dirty="0" smtClean="0"/>
              <a:t>«</a:t>
            </a:r>
            <a:r>
              <a:rPr lang="ru-RU" sz="4000" b="1" i="1" dirty="0">
                <a:solidFill>
                  <a:srgbClr val="0055E8"/>
                </a:solidFill>
              </a:rPr>
              <a:t>Основные вопросы </a:t>
            </a:r>
            <a:r>
              <a:rPr lang="ru-RU" sz="4000" b="1" i="1" dirty="0" smtClean="0">
                <a:solidFill>
                  <a:srgbClr val="0055E8"/>
                </a:solidFill>
              </a:rPr>
              <a:t>информатики</a:t>
            </a:r>
            <a:r>
              <a:rPr lang="ru-RU" sz="4000" i="1" dirty="0" smtClean="0"/>
              <a:t>»</a:t>
            </a:r>
          </a:p>
          <a:p>
            <a:pPr fontAlgn="base"/>
            <a:r>
              <a:rPr lang="ru-RU" sz="4000" i="1" dirty="0" smtClean="0"/>
              <a:t>«</a:t>
            </a:r>
            <a:r>
              <a:rPr lang="ru-RU" sz="4000" b="1" i="1" dirty="0" smtClean="0">
                <a:solidFill>
                  <a:srgbClr val="0055E8"/>
                </a:solidFill>
              </a:rPr>
              <a:t>Практикум </a:t>
            </a:r>
            <a:r>
              <a:rPr lang="ru-RU" sz="4000" b="1" i="1" dirty="0">
                <a:solidFill>
                  <a:srgbClr val="0055E8"/>
                </a:solidFill>
              </a:rPr>
              <a:t>по решению геометрических </a:t>
            </a:r>
            <a:r>
              <a:rPr lang="ru-RU" sz="4000" b="1" i="1" dirty="0" smtClean="0">
                <a:solidFill>
                  <a:srgbClr val="0055E8"/>
                </a:solidFill>
              </a:rPr>
              <a:t>задач</a:t>
            </a:r>
            <a:r>
              <a:rPr lang="ru-RU" sz="4000" i="1" dirty="0" smtClean="0"/>
              <a:t>»</a:t>
            </a:r>
          </a:p>
          <a:p>
            <a:pPr fontAlgn="base"/>
            <a:r>
              <a:rPr lang="ru-RU" sz="4000" i="1" dirty="0" smtClean="0"/>
              <a:t>«</a:t>
            </a:r>
            <a:r>
              <a:rPr lang="ru-RU" sz="4000" b="1" i="1" dirty="0">
                <a:solidFill>
                  <a:srgbClr val="0055E8"/>
                </a:solidFill>
              </a:rPr>
              <a:t>Химия в задачах и упражнениях</a:t>
            </a:r>
            <a:r>
              <a:rPr lang="ru-RU" sz="4000" i="1" dirty="0" smtClean="0"/>
              <a:t>»</a:t>
            </a:r>
          </a:p>
          <a:p>
            <a:pPr fontAlgn="base"/>
            <a:r>
              <a:rPr lang="ru-RU" sz="4000" i="1" dirty="0" smtClean="0"/>
              <a:t>«</a:t>
            </a:r>
            <a:r>
              <a:rPr lang="ru-RU" sz="4000" b="1" i="1" dirty="0">
                <a:solidFill>
                  <a:srgbClr val="0055E8"/>
                </a:solidFill>
              </a:rPr>
              <a:t>Избранные вопросы биологии</a:t>
            </a:r>
            <a:r>
              <a:rPr lang="ru-RU" sz="4000" b="1" i="1" dirty="0" smtClean="0"/>
              <a:t>»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25374228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64E9A676-C149-6694-7E8D-BE6A1767AD9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548D8657-7B3D-BC12-6224-9B09E77EB410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EA681E49-9A79-49E8-EC6C-39C2CAEFC05F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xmlns="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6F039D3F-BC99-99D5-F9EB-38098D7148E5}"/>
              </a:ext>
            </a:extLst>
          </p:cNvPr>
          <p:cNvSpPr txBox="1"/>
          <p:nvPr/>
        </p:nvSpPr>
        <p:spPr>
          <a:xfrm>
            <a:off x="803219" y="555041"/>
            <a:ext cx="9698241" cy="366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sz="3200" b="1" dirty="0" smtClean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Неделя высоких технологий</a:t>
            </a:r>
            <a:endParaRPr lang="ru-RU" sz="3200" b="1" dirty="0">
              <a:solidFill>
                <a:srgbClr val="0055E8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FC34970-4794-9DFD-AED4-D9736DF449C6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" panose="020B0009020000000004" pitchFamily="49" charset="0"/>
              </a:rPr>
              <a:t>01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6760" y="1"/>
            <a:ext cx="3395239" cy="690194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037436"/>
            <a:ext cx="4190035" cy="586450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40506" y="1068298"/>
            <a:ext cx="4305783" cy="5833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100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15035"/>
          </a:xfrm>
        </p:spPr>
        <p:txBody>
          <a:bodyPr/>
          <a:lstStyle/>
          <a:p>
            <a:r>
              <a:rPr lang="ru-RU" u="sng" dirty="0" smtClean="0"/>
              <a:t>Мероприятия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53184"/>
            <a:ext cx="10515600" cy="4323779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Презентация оборудования «</a:t>
            </a:r>
            <a:r>
              <a:rPr lang="ru-RU" sz="3200" dirty="0" err="1" smtClean="0"/>
              <a:t>Девис</a:t>
            </a:r>
            <a:r>
              <a:rPr lang="ru-RU" sz="3200" dirty="0" smtClean="0"/>
              <a:t> Дерби Сибирь»</a:t>
            </a:r>
          </a:p>
          <a:p>
            <a:r>
              <a:rPr lang="ru-RU" sz="3200" dirty="0" smtClean="0"/>
              <a:t>НПК «Научная среда»</a:t>
            </a:r>
          </a:p>
          <a:p>
            <a:r>
              <a:rPr lang="ru-RU" sz="3200" dirty="0" smtClean="0"/>
              <a:t>Урок «Час кода»</a:t>
            </a:r>
          </a:p>
          <a:p>
            <a:r>
              <a:rPr lang="ru-RU" sz="3200" dirty="0" smtClean="0"/>
              <a:t>Фестиваль «Научная лаборатория»</a:t>
            </a:r>
          </a:p>
          <a:p>
            <a:r>
              <a:rPr lang="ru-RU" sz="3200" dirty="0" smtClean="0"/>
              <a:t>Урок от </a:t>
            </a:r>
            <a:r>
              <a:rPr lang="ru-RU" sz="3200" dirty="0" err="1" smtClean="0"/>
              <a:t>Сбера</a:t>
            </a:r>
            <a:r>
              <a:rPr lang="ru-RU" sz="3200" dirty="0" smtClean="0"/>
              <a:t> «</a:t>
            </a:r>
            <a:r>
              <a:rPr lang="ru-RU" sz="3200" dirty="0" err="1" smtClean="0"/>
              <a:t>Кибербезопасность</a:t>
            </a:r>
            <a:r>
              <a:rPr lang="ru-RU" sz="3200" dirty="0" smtClean="0"/>
              <a:t>»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041761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 smtClean="0">
                <a:solidFill>
                  <a:srgbClr val="0055E8"/>
                </a:solidFill>
              </a:rPr>
              <a:t>Мероприятия</a:t>
            </a:r>
            <a:r>
              <a:rPr lang="ru-RU" dirty="0" smtClean="0">
                <a:solidFill>
                  <a:srgbClr val="0055E8"/>
                </a:solidFill>
              </a:rPr>
              <a:t>: </a:t>
            </a:r>
            <a:endParaRPr lang="ru-RU" dirty="0">
              <a:solidFill>
                <a:srgbClr val="0055E8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55E8"/>
                </a:solidFill>
              </a:rPr>
              <a:t>Презентация оборудования компании «</a:t>
            </a:r>
            <a:r>
              <a:rPr lang="ru-RU" sz="3600" dirty="0" err="1" smtClean="0">
                <a:solidFill>
                  <a:srgbClr val="0055E8"/>
                </a:solidFill>
              </a:rPr>
              <a:t>Девис</a:t>
            </a:r>
            <a:r>
              <a:rPr lang="ru-RU" sz="3600" dirty="0" smtClean="0">
                <a:solidFill>
                  <a:srgbClr val="0055E8"/>
                </a:solidFill>
              </a:rPr>
              <a:t> Дерби Сибирь»</a:t>
            </a:r>
          </a:p>
          <a:p>
            <a:r>
              <a:rPr lang="ru-RU" sz="3600" dirty="0" smtClean="0">
                <a:solidFill>
                  <a:srgbClr val="0055E8"/>
                </a:solidFill>
              </a:rPr>
              <a:t>Урок «Час кода»</a:t>
            </a:r>
          </a:p>
          <a:p>
            <a:r>
              <a:rPr lang="ru-RU" sz="3600" dirty="0" smtClean="0">
                <a:solidFill>
                  <a:srgbClr val="0055E8"/>
                </a:solidFill>
              </a:rPr>
              <a:t>НПК «Научная среда»</a:t>
            </a:r>
          </a:p>
          <a:p>
            <a:r>
              <a:rPr lang="ru-RU" sz="3600" dirty="0" smtClean="0">
                <a:solidFill>
                  <a:srgbClr val="0055E8"/>
                </a:solidFill>
              </a:rPr>
              <a:t>Фестиваль «Научная лаборатория»</a:t>
            </a:r>
          </a:p>
          <a:p>
            <a:r>
              <a:rPr lang="ru-RU" sz="3600" dirty="0" smtClean="0">
                <a:solidFill>
                  <a:srgbClr val="0055E8"/>
                </a:solidFill>
              </a:rPr>
              <a:t>Урок от </a:t>
            </a:r>
            <a:r>
              <a:rPr lang="ru-RU" sz="3600" dirty="0" err="1" smtClean="0">
                <a:solidFill>
                  <a:srgbClr val="0055E8"/>
                </a:solidFill>
              </a:rPr>
              <a:t>Сбера</a:t>
            </a:r>
            <a:r>
              <a:rPr lang="ru-RU" sz="3600" dirty="0" smtClean="0">
                <a:solidFill>
                  <a:srgbClr val="0055E8"/>
                </a:solidFill>
              </a:rPr>
              <a:t> «</a:t>
            </a:r>
            <a:r>
              <a:rPr lang="ru-RU" sz="3600" dirty="0" err="1" smtClean="0">
                <a:solidFill>
                  <a:srgbClr val="0055E8"/>
                </a:solidFill>
              </a:rPr>
              <a:t>Кибербезопасность</a:t>
            </a:r>
            <a:r>
              <a:rPr lang="ru-RU" sz="3600" dirty="0" smtClean="0">
                <a:solidFill>
                  <a:srgbClr val="0055E8"/>
                </a:solidFill>
              </a:rPr>
              <a:t>»</a:t>
            </a:r>
            <a:endParaRPr lang="ru-RU" sz="3600" dirty="0">
              <a:solidFill>
                <a:srgbClr val="0055E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67338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F039D3F-BC99-99D5-F9EB-38098D7148E5}"/>
              </a:ext>
            </a:extLst>
          </p:cNvPr>
          <p:cNvSpPr txBox="1"/>
          <p:nvPr/>
        </p:nvSpPr>
        <p:spPr>
          <a:xfrm>
            <a:off x="6121860" y="1076973"/>
            <a:ext cx="14699848" cy="366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sz="3200" b="1" dirty="0" smtClean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Алгоритм действий</a:t>
            </a:r>
            <a:endParaRPr lang="ru-RU" sz="3200" b="1" dirty="0">
              <a:solidFill>
                <a:srgbClr val="0055E8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6915" y="239963"/>
            <a:ext cx="11769890" cy="6523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Положение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профильных классах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 fontAlgn="base">
              <a:lnSpc>
                <a:spcPct val="107000"/>
              </a:lnSpc>
              <a:spcAft>
                <a:spcPts val="0"/>
              </a:spcAft>
              <a:buFontTx/>
              <a:buChar char="-"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Выявление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запроса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родителей</a:t>
            </a:r>
          </a:p>
          <a:p>
            <a:pPr marL="285750" indent="-285750" algn="just" fontAlgn="base">
              <a:lnSpc>
                <a:spcPct val="107000"/>
              </a:lnSpc>
              <a:spcAft>
                <a:spcPts val="0"/>
              </a:spcAft>
              <a:buFontTx/>
              <a:buChar char="-"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Индивидуальное собеседование</a:t>
            </a:r>
          </a:p>
          <a:p>
            <a:pPr marL="285750" indent="-285750" algn="just" fontAlgn="base">
              <a:lnSpc>
                <a:spcPct val="107000"/>
              </a:lnSpc>
              <a:spcAft>
                <a:spcPts val="0"/>
              </a:spcAft>
              <a:buFontTx/>
              <a:buChar char="-"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Анализ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участия обучающихся 9 классов в профессиональных пробах.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fontAlgn="base"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Создание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Приказа общеобразовательной организации 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 fontAlgn="base">
              <a:lnSpc>
                <a:spcPct val="107000"/>
              </a:lnSpc>
              <a:spcAft>
                <a:spcPts val="0"/>
              </a:spcAft>
              <a:buFontTx/>
              <a:buChar char="-"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Разработка и утверждение Плана мероприятий (дорожной карты) </a:t>
            </a:r>
          </a:p>
          <a:p>
            <a:pPr marL="285750" indent="-285750" algn="just" fontAlgn="base">
              <a:lnSpc>
                <a:spcPct val="107000"/>
              </a:lnSpc>
              <a:spcAft>
                <a:spcPts val="0"/>
              </a:spcAft>
              <a:buFontTx/>
              <a:buChar char="-"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Заключение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соглашений с организациями-партнерами (ВУЗы, СПО)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 fontAlgn="base">
              <a:lnSpc>
                <a:spcPct val="107000"/>
              </a:lnSpc>
              <a:spcAft>
                <a:spcPts val="0"/>
              </a:spcAft>
              <a:buFontTx/>
              <a:buChar char="-"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Включения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углубленного содержания в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РП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учебных предметов «Биология», «Химия»,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«Информатика»</a:t>
            </a:r>
          </a:p>
          <a:p>
            <a:pPr marL="285750" indent="-285750" algn="just" fontAlgn="base">
              <a:lnSpc>
                <a:spcPct val="107000"/>
              </a:lnSpc>
              <a:spcAft>
                <a:spcPts val="0"/>
              </a:spcAft>
              <a:buFontTx/>
              <a:buChar char="-"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еализации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курсов внеурочной деятельности в рамках плана внеурочной деятельности; 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fontAlgn="base"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 Реализации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дополнительных общеразвивающих программ 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fontAlgn="base"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Включение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профориентационных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мероприятий в календарный план воспитательной работы и план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профориентационной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работы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30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64E9A676-C149-6694-7E8D-BE6A1767AD9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548D8657-7B3D-BC12-6224-9B09E77EB410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EA681E49-9A79-49E8-EC6C-39C2CAEFC05F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xmlns="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6F039D3F-BC99-99D5-F9EB-38098D7148E5}"/>
              </a:ext>
            </a:extLst>
          </p:cNvPr>
          <p:cNvSpPr txBox="1"/>
          <p:nvPr/>
        </p:nvSpPr>
        <p:spPr>
          <a:xfrm>
            <a:off x="104296" y="301470"/>
            <a:ext cx="9698241" cy="879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sz="3200" b="1" dirty="0" smtClean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Проблемы развития</a:t>
            </a:r>
          </a:p>
          <a:p>
            <a:pPr>
              <a:lnSpc>
                <a:spcPts val="2000"/>
              </a:lnSpc>
            </a:pPr>
            <a:r>
              <a:rPr lang="ru-RU" sz="3200" b="1" dirty="0" smtClean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 </a:t>
            </a:r>
          </a:p>
          <a:p>
            <a:pPr>
              <a:lnSpc>
                <a:spcPts val="2000"/>
              </a:lnSpc>
            </a:pPr>
            <a:r>
              <a:rPr lang="ru-RU" sz="3200" b="1" dirty="0" smtClean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естественно-научного образования</a:t>
            </a:r>
            <a:endParaRPr lang="ru-RU" sz="3200" b="1" dirty="0">
              <a:solidFill>
                <a:srgbClr val="0055E8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FC34970-4794-9DFD-AED4-D9736DF449C6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" panose="020B0009020000000004" pitchFamily="49" charset="0"/>
              </a:rPr>
              <a:t>01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F039D3F-BC99-99D5-F9EB-38098D7148E5}"/>
              </a:ext>
            </a:extLst>
          </p:cNvPr>
          <p:cNvSpPr txBox="1"/>
          <p:nvPr/>
        </p:nvSpPr>
        <p:spPr>
          <a:xfrm>
            <a:off x="948328" y="1658155"/>
            <a:ext cx="1076253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/>
            <a:r>
              <a:rPr lang="ru-RU" sz="3600" dirty="0">
                <a:solidFill>
                  <a:srgbClr val="0055E8"/>
                </a:solidFill>
                <a:latin typeface="Century Gothic" panose="020B0502020202020204" pitchFamily="34" charset="0"/>
              </a:rPr>
              <a:t> </a:t>
            </a:r>
            <a:r>
              <a:rPr lang="ru-RU" sz="2800" b="1" dirty="0" smtClean="0"/>
              <a:t>трудности </a:t>
            </a:r>
            <a:r>
              <a:rPr lang="ru-RU" sz="2800" b="1" dirty="0"/>
              <a:t>с привлечением квалифицированных </a:t>
            </a:r>
            <a:r>
              <a:rPr lang="ru-RU" sz="2800" b="1" dirty="0" smtClean="0"/>
              <a:t>педагогов;</a:t>
            </a:r>
          </a:p>
          <a:p>
            <a:pPr lvl="0" fontAlgn="base"/>
            <a:endParaRPr lang="ru-RU" sz="2800" b="1" dirty="0"/>
          </a:p>
          <a:p>
            <a:pPr lvl="0" fontAlgn="base"/>
            <a:r>
              <a:rPr lang="ru-RU" sz="2800" b="1" dirty="0" smtClean="0"/>
              <a:t>ограниченные </a:t>
            </a:r>
            <a:r>
              <a:rPr lang="ru-RU" sz="2800" b="1" dirty="0"/>
              <a:t>возможности профессиональной переподготовки </a:t>
            </a:r>
            <a:r>
              <a:rPr lang="ru-RU" sz="2800" b="1" dirty="0" smtClean="0"/>
              <a:t>учителей;</a:t>
            </a:r>
          </a:p>
          <a:p>
            <a:pPr lvl="0" fontAlgn="base"/>
            <a:endParaRPr lang="ru-RU" sz="2800" b="1" dirty="0"/>
          </a:p>
          <a:p>
            <a:pPr lvl="0" fontAlgn="base"/>
            <a:r>
              <a:rPr lang="ru-RU" sz="2800" b="1" dirty="0" smtClean="0"/>
              <a:t>необходимость </a:t>
            </a:r>
            <a:r>
              <a:rPr lang="ru-RU" sz="2800" b="1" dirty="0"/>
              <a:t>обновления учебников и </a:t>
            </a:r>
            <a:r>
              <a:rPr lang="ru-RU" sz="2800" b="1" dirty="0" smtClean="0"/>
              <a:t>учебно-методической </a:t>
            </a:r>
            <a:r>
              <a:rPr lang="ru-RU" sz="2800" b="1" dirty="0"/>
              <a:t>литературы.</a:t>
            </a:r>
          </a:p>
          <a:p>
            <a:endParaRPr lang="ru-RU" sz="3200" dirty="0">
              <a:solidFill>
                <a:srgbClr val="0055E8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A04F7F7-2A9F-06DF-B238-509546BD84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296" y="4423273"/>
            <a:ext cx="514816" cy="514816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4A04F7F7-2A9F-06DF-B238-509546BD84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296" y="3137579"/>
            <a:ext cx="514816" cy="514816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4A04F7F7-2A9F-06DF-B238-509546BD84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296" y="1893847"/>
            <a:ext cx="514816" cy="514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7236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5617D2D-FC08-7FE8-84F3-8134934EE6DA}"/>
              </a:ext>
            </a:extLst>
          </p:cNvPr>
          <p:cNvSpPr txBox="1"/>
          <p:nvPr/>
        </p:nvSpPr>
        <p:spPr>
          <a:xfrm>
            <a:off x="1539553" y="1282045"/>
            <a:ext cx="8597245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900"/>
              </a:lnSpc>
            </a:pPr>
            <a:r>
              <a:rPr lang="ru-RU" sz="3600" b="1" i="0" dirty="0" smtClean="0">
                <a:solidFill>
                  <a:schemeClr val="bg1"/>
                </a:solidFill>
                <a:effectLst/>
                <a:latin typeface="Martian Mono" panose="020B0009020000000004" pitchFamily="49" charset="0"/>
              </a:rPr>
              <a:t>Механизмы реализации образовательной программы естественно-научного профиля ООО и СОО</a:t>
            </a:r>
            <a:endParaRPr lang="ru-RU" sz="3600" b="1" dirty="0">
              <a:solidFill>
                <a:schemeClr val="bg1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C5DACFC-5482-4E02-4FED-B1C6E80564B6}"/>
              </a:ext>
            </a:extLst>
          </p:cNvPr>
          <p:cNvSpPr txBox="1"/>
          <p:nvPr/>
        </p:nvSpPr>
        <p:spPr>
          <a:xfrm>
            <a:off x="2159469" y="5485414"/>
            <a:ext cx="481620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Татьяна Анатольевна </a:t>
            </a:r>
            <a:r>
              <a:rPr lang="ru-RU" dirty="0" err="1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Кель</a:t>
            </a:r>
            <a:r>
              <a:rPr lang="ru-RU" b="1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,</a:t>
            </a:r>
            <a:endParaRPr lang="ru-RU" b="1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  <a:p>
            <a:pPr>
              <a:lnSpc>
                <a:spcPts val="2000"/>
              </a:lnSpc>
            </a:pPr>
            <a:r>
              <a:rPr lang="ru-RU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заместитель директора по УВР,</a:t>
            </a:r>
          </a:p>
          <a:p>
            <a:pPr>
              <a:lnSpc>
                <a:spcPts val="2000"/>
              </a:lnSpc>
            </a:pPr>
            <a:r>
              <a:rPr lang="ru-RU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 МБ НОУ «Гимназия №48»</a:t>
            </a:r>
            <a:endParaRPr lang="ru-RU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9134E055-AA10-9318-67DA-DA2A47C5E805}"/>
              </a:ext>
            </a:extLst>
          </p:cNvPr>
          <p:cNvGrpSpPr/>
          <p:nvPr/>
        </p:nvGrpSpPr>
        <p:grpSpPr>
          <a:xfrm>
            <a:off x="1727653" y="5637456"/>
            <a:ext cx="213743" cy="274320"/>
            <a:chOff x="6015037" y="3333654"/>
            <a:chExt cx="159448" cy="190595"/>
          </a:xfrm>
          <a:solidFill>
            <a:schemeClr val="bg1"/>
          </a:solidFill>
        </p:grpSpPr>
        <p:sp>
          <p:nvSpPr>
            <p:cNvPr id="8" name="Полилиния: фигура 7">
              <a:extLst>
                <a:ext uri="{FF2B5EF4-FFF2-40B4-BE49-F238E27FC236}">
                  <a16:creationId xmlns:a16="http://schemas.microsoft.com/office/drawing/2014/main" id="{1BE8AF0D-7E75-39E7-FC1E-C02667EB0431}"/>
                </a:ext>
              </a:extLst>
            </p:cNvPr>
            <p:cNvSpPr/>
            <p:nvPr/>
          </p:nvSpPr>
          <p:spPr>
            <a:xfrm>
              <a:off x="6015037" y="3447764"/>
              <a:ext cx="159448" cy="76485"/>
            </a:xfrm>
            <a:custGeom>
              <a:avLst/>
              <a:gdLst>
                <a:gd name="connsiteX0" fmla="*/ 159449 w 159448"/>
                <a:gd name="connsiteY0" fmla="*/ 69342 h 76485"/>
                <a:gd name="connsiteX1" fmla="*/ 157353 w 159448"/>
                <a:gd name="connsiteY1" fmla="*/ 74390 h 76485"/>
                <a:gd name="connsiteX2" fmla="*/ 152305 w 159448"/>
                <a:gd name="connsiteY2" fmla="*/ 76486 h 76485"/>
                <a:gd name="connsiteX3" fmla="*/ 7144 w 159448"/>
                <a:gd name="connsiteY3" fmla="*/ 76486 h 76485"/>
                <a:gd name="connsiteX4" fmla="*/ 2096 w 159448"/>
                <a:gd name="connsiteY4" fmla="*/ 74390 h 76485"/>
                <a:gd name="connsiteX5" fmla="*/ 0 w 159448"/>
                <a:gd name="connsiteY5" fmla="*/ 69342 h 76485"/>
                <a:gd name="connsiteX6" fmla="*/ 79724 w 159448"/>
                <a:gd name="connsiteY6" fmla="*/ 0 h 76485"/>
                <a:gd name="connsiteX7" fmla="*/ 159449 w 159448"/>
                <a:gd name="connsiteY7" fmla="*/ 69342 h 76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448" h="76485">
                  <a:moveTo>
                    <a:pt x="159449" y="69342"/>
                  </a:moveTo>
                  <a:cubicBezTo>
                    <a:pt x="159449" y="71247"/>
                    <a:pt x="158687" y="73057"/>
                    <a:pt x="157353" y="74390"/>
                  </a:cubicBezTo>
                  <a:cubicBezTo>
                    <a:pt x="156019" y="75724"/>
                    <a:pt x="154210" y="76486"/>
                    <a:pt x="152305" y="76486"/>
                  </a:cubicBezTo>
                  <a:lnTo>
                    <a:pt x="7144" y="76486"/>
                  </a:lnTo>
                  <a:cubicBezTo>
                    <a:pt x="5239" y="76486"/>
                    <a:pt x="3429" y="75724"/>
                    <a:pt x="2096" y="74390"/>
                  </a:cubicBezTo>
                  <a:cubicBezTo>
                    <a:pt x="762" y="73057"/>
                    <a:pt x="0" y="71247"/>
                    <a:pt x="0" y="69342"/>
                  </a:cubicBezTo>
                  <a:cubicBezTo>
                    <a:pt x="0" y="30289"/>
                    <a:pt x="42863" y="0"/>
                    <a:pt x="79724" y="0"/>
                  </a:cubicBezTo>
                  <a:cubicBezTo>
                    <a:pt x="116586" y="0"/>
                    <a:pt x="159449" y="30289"/>
                    <a:pt x="159449" y="693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latin typeface="Martian Mono" panose="020B0009020000000004" pitchFamily="49" charset="0"/>
              </a:endParaRPr>
            </a:p>
          </p:txBody>
        </p:sp>
        <p:sp>
          <p:nvSpPr>
            <p:cNvPr id="9" name="Полилиния: фигура 8">
              <a:extLst>
                <a:ext uri="{FF2B5EF4-FFF2-40B4-BE49-F238E27FC236}">
                  <a16:creationId xmlns:a16="http://schemas.microsoft.com/office/drawing/2014/main" id="{BE45D1E2-F19B-DBEF-D4FC-A2F97BA34E3E}"/>
                </a:ext>
              </a:extLst>
            </p:cNvPr>
            <p:cNvSpPr/>
            <p:nvPr/>
          </p:nvSpPr>
          <p:spPr>
            <a:xfrm>
              <a:off x="6046201" y="3333654"/>
              <a:ext cx="97137" cy="97190"/>
            </a:xfrm>
            <a:custGeom>
              <a:avLst/>
              <a:gdLst>
                <a:gd name="connsiteX0" fmla="*/ 97137 w 97137"/>
                <a:gd name="connsiteY0" fmla="*/ 48768 h 97190"/>
                <a:gd name="connsiteX1" fmla="*/ 88946 w 97137"/>
                <a:gd name="connsiteY1" fmla="*/ 75724 h 97190"/>
                <a:gd name="connsiteX2" fmla="*/ 67134 w 97137"/>
                <a:gd name="connsiteY2" fmla="*/ 93536 h 97190"/>
                <a:gd name="connsiteX3" fmla="*/ 39035 w 97137"/>
                <a:gd name="connsiteY3" fmla="*/ 96298 h 97190"/>
                <a:gd name="connsiteX4" fmla="*/ 14175 w 97137"/>
                <a:gd name="connsiteY4" fmla="*/ 82963 h 97190"/>
                <a:gd name="connsiteX5" fmla="*/ 935 w 97137"/>
                <a:gd name="connsiteY5" fmla="*/ 58103 h 97190"/>
                <a:gd name="connsiteX6" fmla="*/ 3697 w 97137"/>
                <a:gd name="connsiteY6" fmla="*/ 30004 h 97190"/>
                <a:gd name="connsiteX7" fmla="*/ 21604 w 97137"/>
                <a:gd name="connsiteY7" fmla="*/ 8192 h 97190"/>
                <a:gd name="connsiteX8" fmla="*/ 48560 w 97137"/>
                <a:gd name="connsiteY8" fmla="*/ 0 h 97190"/>
                <a:gd name="connsiteX9" fmla="*/ 82945 w 97137"/>
                <a:gd name="connsiteY9" fmla="*/ 14288 h 97190"/>
                <a:gd name="connsiteX10" fmla="*/ 97137 w 97137"/>
                <a:gd name="connsiteY10" fmla="*/ 48673 h 97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7137" h="97190">
                  <a:moveTo>
                    <a:pt x="97137" y="48768"/>
                  </a:moveTo>
                  <a:cubicBezTo>
                    <a:pt x="97137" y="58388"/>
                    <a:pt x="94280" y="67723"/>
                    <a:pt x="88946" y="75724"/>
                  </a:cubicBezTo>
                  <a:cubicBezTo>
                    <a:pt x="83612" y="83725"/>
                    <a:pt x="75992" y="89916"/>
                    <a:pt x="67134" y="93536"/>
                  </a:cubicBezTo>
                  <a:cubicBezTo>
                    <a:pt x="58275" y="97155"/>
                    <a:pt x="48465" y="98108"/>
                    <a:pt x="39035" y="96298"/>
                  </a:cubicBezTo>
                  <a:cubicBezTo>
                    <a:pt x="29605" y="94393"/>
                    <a:pt x="20937" y="89821"/>
                    <a:pt x="14175" y="82963"/>
                  </a:cubicBezTo>
                  <a:cubicBezTo>
                    <a:pt x="7412" y="76200"/>
                    <a:pt x="2745" y="67532"/>
                    <a:pt x="935" y="58103"/>
                  </a:cubicBezTo>
                  <a:cubicBezTo>
                    <a:pt x="-970" y="48673"/>
                    <a:pt x="78" y="38957"/>
                    <a:pt x="3697" y="30004"/>
                  </a:cubicBezTo>
                  <a:cubicBezTo>
                    <a:pt x="7412" y="21146"/>
                    <a:pt x="13603" y="13526"/>
                    <a:pt x="21604" y="8192"/>
                  </a:cubicBezTo>
                  <a:cubicBezTo>
                    <a:pt x="29605" y="2858"/>
                    <a:pt x="38940" y="0"/>
                    <a:pt x="48560" y="0"/>
                  </a:cubicBezTo>
                  <a:cubicBezTo>
                    <a:pt x="61419" y="0"/>
                    <a:pt x="73801" y="5143"/>
                    <a:pt x="82945" y="14288"/>
                  </a:cubicBezTo>
                  <a:cubicBezTo>
                    <a:pt x="92089" y="23432"/>
                    <a:pt x="97137" y="35814"/>
                    <a:pt x="97137" y="486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latin typeface="Martian Mono" panose="020B0009020000000004" pitchFamily="49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24759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64E9A676-C149-6694-7E8D-BE6A1767AD9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548D8657-7B3D-BC12-6224-9B09E77EB410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EA681E49-9A79-49E8-EC6C-39C2CAEFC05F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xmlns="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5FC34970-4794-9DFD-AED4-D9736DF449C6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" panose="020B0009020000000004" pitchFamily="49" charset="0"/>
              </a:rPr>
              <a:t>01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F039D3F-BC99-99D5-F9EB-38098D7148E5}"/>
              </a:ext>
            </a:extLst>
          </p:cNvPr>
          <p:cNvSpPr txBox="1"/>
          <p:nvPr/>
        </p:nvSpPr>
        <p:spPr>
          <a:xfrm>
            <a:off x="948328" y="1658155"/>
            <a:ext cx="107625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/>
            <a:r>
              <a:rPr lang="ru-RU" sz="3600" dirty="0">
                <a:solidFill>
                  <a:srgbClr val="0055E8"/>
                </a:solidFill>
                <a:latin typeface="Century Gothic" panose="020B0502020202020204" pitchFamily="34" charset="0"/>
              </a:rPr>
              <a:t> </a:t>
            </a:r>
            <a:endParaRPr lang="ru-RU" sz="3200" dirty="0">
              <a:solidFill>
                <a:srgbClr val="0055E8"/>
              </a:solidFill>
              <a:latin typeface="Century Gothic" panose="020B0502020202020204" pitchFamily="34" charset="0"/>
            </a:endParaRPr>
          </a:p>
        </p:txBody>
      </p:sp>
      <p:pic>
        <p:nvPicPr>
          <p:cNvPr id="8194" name="Picture 2" descr="Picture background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94" r="14965"/>
          <a:stretch/>
        </p:blipFill>
        <p:spPr bwMode="auto">
          <a:xfrm>
            <a:off x="5062194" y="1423448"/>
            <a:ext cx="6902902" cy="5232644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0839" y="354464"/>
            <a:ext cx="8588071" cy="3253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4800" b="1" i="1" spc="-25" dirty="0" smtClean="0">
                <a:solidFill>
                  <a:srgbClr val="0055E8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2022</a:t>
            </a:r>
            <a:r>
              <a:rPr lang="ru-RU" sz="4800" i="1" spc="-25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i="1" spc="-25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29% выпускников</a:t>
            </a:r>
            <a:endParaRPr lang="ru-RU" sz="4800" dirty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4800" b="1" i="1" spc="-25" dirty="0">
                <a:solidFill>
                  <a:srgbClr val="0055E8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2023</a:t>
            </a:r>
            <a:r>
              <a:rPr lang="ru-RU" sz="4800" i="1" spc="-25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39%</a:t>
            </a:r>
            <a:endParaRPr lang="ru-RU" sz="4800" dirty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4800" b="1" i="1" spc="-25" dirty="0">
                <a:solidFill>
                  <a:srgbClr val="0055E8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sz="4800" i="1" spc="-25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42%</a:t>
            </a:r>
            <a:endParaRPr lang="ru-RU" sz="4800" dirty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4800" b="1" i="1" spc="-25" dirty="0">
                <a:solidFill>
                  <a:srgbClr val="0055E8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2025</a:t>
            </a:r>
            <a:r>
              <a:rPr lang="ru-RU" sz="4800" i="1" spc="-25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4800" i="1" spc="-25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67</a:t>
            </a:r>
            <a:r>
              <a:rPr lang="ru-RU" sz="4800" i="1" spc="-25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%</a:t>
            </a:r>
            <a:endParaRPr lang="ru-RU" sz="48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74460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6689" y="1423686"/>
            <a:ext cx="112737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solidFill>
                  <a:srgbClr val="0055E8"/>
                </a:solidFill>
              </a:rPr>
              <a:t>Спасибо за внимание</a:t>
            </a:r>
            <a:endParaRPr lang="ru-RU" sz="7200" b="1" dirty="0">
              <a:solidFill>
                <a:srgbClr val="0055E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58651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64E9A676-C149-6694-7E8D-BE6A1767AD9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548D8657-7B3D-BC12-6224-9B09E77EB410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EA681E49-9A79-49E8-EC6C-39C2CAEFC05F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xmlns="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6F039D3F-BC99-99D5-F9EB-38098D7148E5}"/>
              </a:ext>
            </a:extLst>
          </p:cNvPr>
          <p:cNvSpPr txBox="1"/>
          <p:nvPr/>
        </p:nvSpPr>
        <p:spPr>
          <a:xfrm>
            <a:off x="481140" y="345175"/>
            <a:ext cx="6522975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 smtClean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Нормативно-правовые документы</a:t>
            </a:r>
            <a:endParaRPr lang="ru-RU" b="1" dirty="0">
              <a:solidFill>
                <a:srgbClr val="0055E8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FC34970-4794-9DFD-AED4-D9736DF449C6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" panose="020B0009020000000004" pitchFamily="49" charset="0"/>
              </a:rPr>
              <a:t>01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32EA71-6D0A-DD65-4F9B-A16105FF39FE}"/>
              </a:ext>
            </a:extLst>
          </p:cNvPr>
          <p:cNvSpPr txBox="1"/>
          <p:nvPr/>
        </p:nvSpPr>
        <p:spPr>
          <a:xfrm>
            <a:off x="424849" y="1039163"/>
            <a:ext cx="1134230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– Федеральный закон от 29 декабря 2012 г. № 273-ФЗ «Об образовании в Российской Федерации»;</a:t>
            </a:r>
          </a:p>
          <a:p>
            <a:pPr fontAlgn="base"/>
            <a:r>
              <a:rPr lang="ru-RU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– Федеральный закон от 19 декабря 2023 г № 618-ФЗ «О внесении изменений в Федеральный закон «Об образовании в Российской Федерации»; </a:t>
            </a:r>
          </a:p>
          <a:p>
            <a:pPr fontAlgn="base"/>
            <a:r>
              <a:rPr lang="ru-RU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– Федеральный государственный образовательный стандарт основного общего образования (утв. приказом </a:t>
            </a:r>
            <a:r>
              <a:rPr lang="ru-RU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Минпросвещения</a:t>
            </a:r>
            <a:r>
              <a:rPr lang="ru-RU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России от 31 мая 2021 г. № 287) (далее – ФГОС ООО); </a:t>
            </a:r>
          </a:p>
          <a:p>
            <a:pPr fontAlgn="base"/>
            <a:r>
              <a:rPr lang="ru-RU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– Федеральный государственный образовательный стандарт среднего общего образования (утв. приказом </a:t>
            </a:r>
            <a:r>
              <a:rPr lang="ru-RU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Минобрнауки</a:t>
            </a:r>
            <a:r>
              <a:rPr lang="ru-RU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России от 17 мая 2012 г. № 413) (далее – ФГОС СОО); </a:t>
            </a:r>
          </a:p>
        </p:txBody>
      </p:sp>
    </p:spTree>
    <p:extLst>
      <p:ext uri="{BB962C8B-B14F-4D97-AF65-F5344CB8AC3E}">
        <p14:creationId xmlns:p14="http://schemas.microsoft.com/office/powerpoint/2010/main" val="21537992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0632EA71-6D0A-DD65-4F9B-A16105FF39FE}"/>
              </a:ext>
            </a:extLst>
          </p:cNvPr>
          <p:cNvSpPr txBox="1"/>
          <p:nvPr/>
        </p:nvSpPr>
        <p:spPr>
          <a:xfrm>
            <a:off x="217728" y="159880"/>
            <a:ext cx="11342302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b="1" dirty="0" smtClean="0">
                <a:solidFill>
                  <a:srgbClr val="0055E8"/>
                </a:solidFill>
                <a:latin typeface="Century Gothic" panose="020B0502020202020204" pitchFamily="34" charset="0"/>
              </a:rPr>
              <a:t>– </a:t>
            </a:r>
            <a:r>
              <a:rPr lang="ru-RU" b="1" dirty="0">
                <a:solidFill>
                  <a:srgbClr val="0055E8"/>
                </a:solidFill>
                <a:latin typeface="Century Gothic" panose="020B0502020202020204" pitchFamily="34" charset="0"/>
              </a:rPr>
              <a:t>Федеральная образовательная программа основного общего образования (утв. приказом </a:t>
            </a:r>
            <a:r>
              <a:rPr lang="ru-RU" b="1" dirty="0" err="1">
                <a:solidFill>
                  <a:srgbClr val="0055E8"/>
                </a:solidFill>
                <a:latin typeface="Century Gothic" panose="020B0502020202020204" pitchFamily="34" charset="0"/>
              </a:rPr>
              <a:t>Минпросвещения</a:t>
            </a:r>
            <a:r>
              <a:rPr lang="ru-RU" b="1" dirty="0">
                <a:solidFill>
                  <a:srgbClr val="0055E8"/>
                </a:solidFill>
                <a:latin typeface="Century Gothic" panose="020B0502020202020204" pitchFamily="34" charset="0"/>
              </a:rPr>
              <a:t> России от 18 мая 2023 г. № 370) (далее – ФОП ООО); </a:t>
            </a:r>
          </a:p>
          <a:p>
            <a:pPr fontAlgn="base"/>
            <a:r>
              <a:rPr lang="ru-RU" b="1" dirty="0">
                <a:solidFill>
                  <a:srgbClr val="0055E8"/>
                </a:solidFill>
                <a:latin typeface="Century Gothic" panose="020B0502020202020204" pitchFamily="34" charset="0"/>
              </a:rPr>
              <a:t>– Федеральная образовательная программа среднего общего образования (утв. приказом </a:t>
            </a:r>
            <a:r>
              <a:rPr lang="ru-RU" b="1" dirty="0" err="1">
                <a:solidFill>
                  <a:srgbClr val="0055E8"/>
                </a:solidFill>
                <a:latin typeface="Century Gothic" panose="020B0502020202020204" pitchFamily="34" charset="0"/>
              </a:rPr>
              <a:t>Минпросвещения</a:t>
            </a:r>
            <a:r>
              <a:rPr lang="ru-RU" b="1" dirty="0">
                <a:solidFill>
                  <a:srgbClr val="0055E8"/>
                </a:solidFill>
                <a:latin typeface="Century Gothic" panose="020B0502020202020204" pitchFamily="34" charset="0"/>
              </a:rPr>
              <a:t> России от 18 мая 2023 г. № 371) (далее – ФОП СОО); </a:t>
            </a:r>
          </a:p>
          <a:p>
            <a:pPr fontAlgn="base"/>
            <a:r>
              <a:rPr lang="ru-RU" b="1" dirty="0">
                <a:solidFill>
                  <a:srgbClr val="0055E8"/>
                </a:solidFill>
                <a:latin typeface="Century Gothic" panose="020B0502020202020204" pitchFamily="34" charset="0"/>
              </a:rPr>
              <a:t>– распоряжение Правительства Российской Федерации от 19 ноября 2024 г. №3333-р «Об утверждении комплексного плана мероприятий по повышению качества математического и естественно-научного образования на период до 2030 года»; </a:t>
            </a:r>
            <a:endParaRPr lang="ru-RU" b="1" dirty="0" smtClean="0">
              <a:solidFill>
                <a:srgbClr val="0055E8"/>
              </a:solidFill>
              <a:latin typeface="Century Gothic" panose="020B0502020202020204" pitchFamily="34" charset="0"/>
            </a:endParaRPr>
          </a:p>
          <a:p>
            <a:pPr fontAlgn="base"/>
            <a:r>
              <a:rPr lang="ru-RU" b="1" dirty="0" smtClean="0">
                <a:solidFill>
                  <a:srgbClr val="0055E8"/>
                </a:solidFill>
                <a:latin typeface="Century Gothic" panose="020B0502020202020204" pitchFamily="34" charset="0"/>
              </a:rPr>
              <a:t>– приказ </a:t>
            </a:r>
            <a:r>
              <a:rPr lang="ru-RU" b="1" dirty="0" err="1" smtClean="0">
                <a:solidFill>
                  <a:srgbClr val="0055E8"/>
                </a:solidFill>
                <a:latin typeface="Century Gothic" panose="020B0502020202020204" pitchFamily="34" charset="0"/>
              </a:rPr>
              <a:t>Минпросвещения</a:t>
            </a:r>
            <a:r>
              <a:rPr lang="ru-RU" b="1" dirty="0" smtClean="0">
                <a:solidFill>
                  <a:srgbClr val="0055E8"/>
                </a:solidFill>
                <a:latin typeface="Century Gothic" panose="020B0502020202020204" pitchFamily="34" charset="0"/>
              </a:rPr>
              <a:t> России от 09 октября 2024 г. № 704 «О внесении изменений в некоторые приказы Министерства просвещения Российской Федерации, касающиеся федеральных образовательных программ начального общего образования, основного общего образования и среднего общего образования»; </a:t>
            </a:r>
          </a:p>
          <a:p>
            <a:pPr fontAlgn="base"/>
            <a:r>
              <a:rPr lang="ru-RU" b="1" dirty="0" smtClean="0">
                <a:solidFill>
                  <a:srgbClr val="0055E8"/>
                </a:solidFill>
                <a:latin typeface="Century Gothic" panose="020B0502020202020204" pitchFamily="34" charset="0"/>
              </a:rPr>
              <a:t>– </a:t>
            </a:r>
            <a:r>
              <a:rPr lang="ru-RU" b="1" dirty="0">
                <a:solidFill>
                  <a:srgbClr val="0055E8"/>
                </a:solidFill>
                <a:latin typeface="Century Gothic" panose="020B0502020202020204" pitchFamily="34" charset="0"/>
              </a:rPr>
              <a:t>приказ </a:t>
            </a:r>
            <a:r>
              <a:rPr lang="ru-RU" b="1" dirty="0" err="1">
                <a:solidFill>
                  <a:srgbClr val="0055E8"/>
                </a:solidFill>
                <a:latin typeface="Century Gothic" panose="020B0502020202020204" pitchFamily="34" charset="0"/>
              </a:rPr>
              <a:t>Минпросвещения</a:t>
            </a:r>
            <a:r>
              <a:rPr lang="ru-RU" b="1" dirty="0">
                <a:solidFill>
                  <a:srgbClr val="0055E8"/>
                </a:solidFill>
                <a:latin typeface="Century Gothic" panose="020B0502020202020204" pitchFamily="34" charset="0"/>
              </a:rPr>
              <a:t> России от 12 февраля 2025 г. № 93 «О внесении изменения в подпункт 18.3.1 пункта 18.3 федерального государственного образовательного стандарта среднего общего образования, утвержденного приказом Министерства образования и науки Российской Федерации от 17 мая 2012 г. № 413». </a:t>
            </a:r>
          </a:p>
          <a:p>
            <a:pPr fontAlgn="base"/>
            <a:r>
              <a:rPr lang="ru-RU" b="1" dirty="0">
                <a:solidFill>
                  <a:srgbClr val="0055E8"/>
                </a:solidFill>
                <a:latin typeface="Century Gothic" panose="020B0502020202020204" pitchFamily="34" charset="0"/>
              </a:rPr>
              <a:t>– Концепция преподавания учебного предмета «Биология» в общеобразовательных организациях Российской Федерации, реализующих основные образовательные программы (одобрена решением федерального учебно-методического объединения по общему образованию, протокол от 29 апреля 2022 г. № 2/22). </a:t>
            </a:r>
          </a:p>
          <a:p>
            <a:pPr fontAlgn="base"/>
            <a:r>
              <a:rPr lang="ru-RU" b="1" dirty="0">
                <a:solidFill>
                  <a:srgbClr val="0055E8"/>
                </a:solidFill>
                <a:latin typeface="Century Gothic" panose="020B0502020202020204" pitchFamily="34" charset="0"/>
              </a:rPr>
              <a:t>Документы представлены на сайте «Единое содержание общего образования» (https://edsoo.ru/) в разделах «Нормативные документы» (https://edsoo.ru/normativnye-dokumenty/) и «Рабочие программы» (https://edsoo.ru/rabochie-programmy/). </a:t>
            </a:r>
          </a:p>
        </p:txBody>
      </p:sp>
    </p:spTree>
    <p:extLst>
      <p:ext uri="{BB962C8B-B14F-4D97-AF65-F5344CB8AC3E}">
        <p14:creationId xmlns:p14="http://schemas.microsoft.com/office/powerpoint/2010/main" val="41337842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93189383-57FF-BA19-C7F0-E1CD987573EF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1A615BD5-EACD-5529-BC96-5C5D7D44D6B9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rgbClr val="0055E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D773311E-238E-F6BD-DE96-605C7FE5E934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xmlns="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1E740FB2-570D-B1A2-D039-8BA4CBC71DD3}"/>
              </a:ext>
            </a:extLst>
          </p:cNvPr>
          <p:cNvSpPr txBox="1"/>
          <p:nvPr/>
        </p:nvSpPr>
        <p:spPr>
          <a:xfrm>
            <a:off x="246070" y="321989"/>
            <a:ext cx="10102554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sz="2400" b="1" dirty="0" smtClean="0">
                <a:solidFill>
                  <a:schemeClr val="bg1"/>
                </a:solidFill>
                <a:latin typeface="Martian Mono" panose="020B0009020000000004" pitchFamily="49" charset="0"/>
                <a:ea typeface="Moniqa Black" pitchFamily="2" charset="0"/>
              </a:rPr>
              <a:t>Педагогический коллектив МБ НОУ «Гимназия №48»</a:t>
            </a:r>
            <a:endParaRPr lang="ru-RU" sz="2400" b="1" dirty="0">
              <a:solidFill>
                <a:schemeClr val="bg1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C3E517-2EFB-29FF-7CD9-CF63802EEA09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Martian Mono" panose="020B0009020000000004" pitchFamily="49" charset="0"/>
              </a:rPr>
              <a:t>01</a:t>
            </a: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1044406700"/>
              </p:ext>
            </p:extLst>
          </p:nvPr>
        </p:nvGraphicFramePr>
        <p:xfrm>
          <a:off x="-271799" y="1858632"/>
          <a:ext cx="5569146" cy="39781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6493" y="1858632"/>
            <a:ext cx="3840888" cy="384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03892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64E9A676-C149-6694-7E8D-BE6A1767AD9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548D8657-7B3D-BC12-6224-9B09E77EB410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EA681E49-9A79-49E8-EC6C-39C2CAEFC05F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xmlns="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6F039D3F-BC99-99D5-F9EB-38098D7148E5}"/>
              </a:ext>
            </a:extLst>
          </p:cNvPr>
          <p:cNvSpPr txBox="1"/>
          <p:nvPr/>
        </p:nvSpPr>
        <p:spPr>
          <a:xfrm>
            <a:off x="803219" y="555041"/>
            <a:ext cx="6522975" cy="366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sz="3200" b="1" dirty="0" smtClean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Реализуемые профили</a:t>
            </a:r>
            <a:endParaRPr lang="ru-RU" sz="3200" b="1" dirty="0">
              <a:solidFill>
                <a:srgbClr val="0055E8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FC34970-4794-9DFD-AED4-D9736DF449C6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" panose="020B0009020000000004" pitchFamily="49" charset="0"/>
              </a:rPr>
              <a:t>01</a:t>
            </a:r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8825" y="2160189"/>
            <a:ext cx="5537664" cy="4415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F039D3F-BC99-99D5-F9EB-38098D7148E5}"/>
              </a:ext>
            </a:extLst>
          </p:cNvPr>
          <p:cNvSpPr txBox="1"/>
          <p:nvPr/>
        </p:nvSpPr>
        <p:spPr>
          <a:xfrm>
            <a:off x="521984" y="1553983"/>
            <a:ext cx="8009274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sz="2800" b="1" u="sng" dirty="0" smtClean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Технологический</a:t>
            </a:r>
            <a:r>
              <a:rPr lang="ru-RU" sz="2800" b="1" dirty="0" smtClean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:</a:t>
            </a:r>
          </a:p>
          <a:p>
            <a:pPr>
              <a:lnSpc>
                <a:spcPts val="2000"/>
              </a:lnSpc>
            </a:pPr>
            <a:r>
              <a:rPr lang="ru-RU" sz="2800" b="1" dirty="0" smtClean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 </a:t>
            </a:r>
            <a:endParaRPr lang="ru-RU" sz="2400" b="1" dirty="0" smtClean="0">
              <a:solidFill>
                <a:srgbClr val="0055E8"/>
              </a:solidFill>
              <a:latin typeface="Martian Mono" panose="020B0009020000000004" pitchFamily="49" charset="0"/>
              <a:ea typeface="Moniqa Black" pitchFamily="2" charset="0"/>
            </a:endParaRPr>
          </a:p>
          <a:p>
            <a:pPr>
              <a:lnSpc>
                <a:spcPts val="2000"/>
              </a:lnSpc>
            </a:pPr>
            <a:r>
              <a:rPr lang="ru-RU" sz="2400" b="1" dirty="0" smtClean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математика </a:t>
            </a:r>
          </a:p>
          <a:p>
            <a:pPr>
              <a:lnSpc>
                <a:spcPts val="2000"/>
              </a:lnSpc>
            </a:pPr>
            <a:endParaRPr lang="ru-RU" sz="2400" b="1" dirty="0" smtClean="0">
              <a:solidFill>
                <a:srgbClr val="0055E8"/>
              </a:solidFill>
              <a:latin typeface="Martian Mono" panose="020B0009020000000004" pitchFamily="49" charset="0"/>
              <a:ea typeface="Moniqa Black" pitchFamily="2" charset="0"/>
            </a:endParaRPr>
          </a:p>
          <a:p>
            <a:pPr>
              <a:lnSpc>
                <a:spcPts val="2000"/>
              </a:lnSpc>
            </a:pPr>
            <a:r>
              <a:rPr lang="ru-RU" sz="2400" b="1" dirty="0" smtClean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информатика</a:t>
            </a:r>
            <a:endParaRPr lang="ru-RU" sz="2400" b="1" dirty="0">
              <a:solidFill>
                <a:srgbClr val="0055E8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F039D3F-BC99-99D5-F9EB-38098D7148E5}"/>
              </a:ext>
            </a:extLst>
          </p:cNvPr>
          <p:cNvSpPr txBox="1"/>
          <p:nvPr/>
        </p:nvSpPr>
        <p:spPr>
          <a:xfrm>
            <a:off x="521984" y="3500874"/>
            <a:ext cx="9014415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sz="2800" b="1" u="sng" dirty="0" smtClean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Естественно-научный:</a:t>
            </a:r>
          </a:p>
          <a:p>
            <a:pPr>
              <a:lnSpc>
                <a:spcPts val="2000"/>
              </a:lnSpc>
            </a:pPr>
            <a:r>
              <a:rPr lang="ru-RU" sz="2800" b="1" dirty="0" smtClean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 </a:t>
            </a:r>
          </a:p>
          <a:p>
            <a:pPr>
              <a:lnSpc>
                <a:spcPts val="2000"/>
              </a:lnSpc>
            </a:pPr>
            <a:r>
              <a:rPr lang="ru-RU" sz="2400" b="1" dirty="0" smtClean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биология</a:t>
            </a:r>
          </a:p>
          <a:p>
            <a:pPr>
              <a:lnSpc>
                <a:spcPts val="2000"/>
              </a:lnSpc>
            </a:pPr>
            <a:endParaRPr lang="ru-RU" sz="2400" b="1" dirty="0" smtClean="0">
              <a:solidFill>
                <a:srgbClr val="0055E8"/>
              </a:solidFill>
              <a:latin typeface="Martian Mono" panose="020B0009020000000004" pitchFamily="49" charset="0"/>
              <a:ea typeface="Moniqa Black" pitchFamily="2" charset="0"/>
            </a:endParaRPr>
          </a:p>
          <a:p>
            <a:pPr>
              <a:lnSpc>
                <a:spcPts val="2000"/>
              </a:lnSpc>
            </a:pPr>
            <a:r>
              <a:rPr lang="ru-RU" sz="2400" b="1" dirty="0" smtClean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химия</a:t>
            </a:r>
            <a:endParaRPr lang="ru-RU" sz="2400" b="1" dirty="0">
              <a:solidFill>
                <a:srgbClr val="0055E8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70300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64E9A676-C149-6694-7E8D-BE6A1767AD9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548D8657-7B3D-BC12-6224-9B09E77EB410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EA681E49-9A79-49E8-EC6C-39C2CAEFC05F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xmlns="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6F039D3F-BC99-99D5-F9EB-38098D7148E5}"/>
              </a:ext>
            </a:extLst>
          </p:cNvPr>
          <p:cNvSpPr txBox="1"/>
          <p:nvPr/>
        </p:nvSpPr>
        <p:spPr>
          <a:xfrm>
            <a:off x="803219" y="555041"/>
            <a:ext cx="9698241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sz="3200" b="1" dirty="0" smtClean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Система профильного образования</a:t>
            </a:r>
            <a:endParaRPr lang="ru-RU" sz="3200" b="1" dirty="0">
              <a:solidFill>
                <a:srgbClr val="0055E8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FC34970-4794-9DFD-AED4-D9736DF449C6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" panose="020B0009020000000004" pitchFamily="49" charset="0"/>
              </a:rPr>
              <a:t>01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F039D3F-BC99-99D5-F9EB-38098D7148E5}"/>
              </a:ext>
            </a:extLst>
          </p:cNvPr>
          <p:cNvSpPr txBox="1"/>
          <p:nvPr/>
        </p:nvSpPr>
        <p:spPr>
          <a:xfrm>
            <a:off x="521984" y="1553983"/>
            <a:ext cx="800927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55E8"/>
                </a:solidFill>
                <a:latin typeface="Century Gothic" panose="020B0502020202020204" pitchFamily="34" charset="0"/>
              </a:rPr>
              <a:t> -</a:t>
            </a:r>
            <a:r>
              <a:rPr lang="ru-RU" sz="2800" dirty="0">
                <a:solidFill>
                  <a:srgbClr val="0055E8"/>
                </a:solidFill>
                <a:latin typeface="Century Gothic" panose="020B0502020202020204" pitchFamily="34" charset="0"/>
              </a:rPr>
              <a:t>ранняя </a:t>
            </a:r>
            <a:r>
              <a:rPr lang="ru-RU" sz="2800" dirty="0" err="1" smtClean="0">
                <a:solidFill>
                  <a:srgbClr val="0055E8"/>
                </a:solidFill>
                <a:latin typeface="Century Gothic" panose="020B0502020202020204" pitchFamily="34" charset="0"/>
              </a:rPr>
              <a:t>профилизация</a:t>
            </a:r>
            <a:r>
              <a:rPr lang="ru-RU" sz="2800" dirty="0" smtClean="0">
                <a:solidFill>
                  <a:srgbClr val="0055E8"/>
                </a:solidFill>
                <a:latin typeface="Century Gothic" panose="020B0502020202020204" pitchFamily="34" charset="0"/>
              </a:rPr>
              <a:t>, 5-7 классы</a:t>
            </a:r>
          </a:p>
          <a:p>
            <a:endParaRPr lang="ru-RU" sz="2800" dirty="0">
              <a:solidFill>
                <a:srgbClr val="0055E8"/>
              </a:solidFill>
              <a:latin typeface="Century Gothic" panose="020B0502020202020204" pitchFamily="34" charset="0"/>
            </a:endParaRPr>
          </a:p>
          <a:p>
            <a:r>
              <a:rPr lang="ru-RU" sz="2800" dirty="0">
                <a:solidFill>
                  <a:srgbClr val="0055E8"/>
                </a:solidFill>
                <a:latin typeface="Century Gothic" panose="020B0502020202020204" pitchFamily="34" charset="0"/>
              </a:rPr>
              <a:t> -</a:t>
            </a:r>
            <a:r>
              <a:rPr lang="ru-RU" sz="2800" dirty="0" err="1">
                <a:solidFill>
                  <a:srgbClr val="0055E8"/>
                </a:solidFill>
                <a:latin typeface="Century Gothic" panose="020B0502020202020204" pitchFamily="34" charset="0"/>
              </a:rPr>
              <a:t>предпрофильный</a:t>
            </a:r>
            <a:r>
              <a:rPr lang="ru-RU" sz="2800" dirty="0">
                <a:solidFill>
                  <a:srgbClr val="0055E8"/>
                </a:solidFill>
                <a:latin typeface="Century Gothic" panose="020B0502020202020204" pitchFamily="34" charset="0"/>
              </a:rPr>
              <a:t> </a:t>
            </a:r>
            <a:r>
              <a:rPr lang="ru-RU" sz="2800" dirty="0" smtClean="0">
                <a:solidFill>
                  <a:srgbClr val="0055E8"/>
                </a:solidFill>
                <a:latin typeface="Century Gothic" panose="020B0502020202020204" pitchFamily="34" charset="0"/>
              </a:rPr>
              <a:t>уровень, 8-9 классы</a:t>
            </a:r>
          </a:p>
          <a:p>
            <a:endParaRPr lang="ru-RU" sz="2800" dirty="0">
              <a:solidFill>
                <a:srgbClr val="0055E8"/>
              </a:solidFill>
              <a:latin typeface="Century Gothic" panose="020B0502020202020204" pitchFamily="34" charset="0"/>
            </a:endParaRPr>
          </a:p>
          <a:p>
            <a:r>
              <a:rPr lang="ru-RU" sz="2800" dirty="0">
                <a:solidFill>
                  <a:srgbClr val="0055E8"/>
                </a:solidFill>
                <a:latin typeface="Century Gothic" panose="020B0502020202020204" pitchFamily="34" charset="0"/>
              </a:rPr>
              <a:t> -профильный </a:t>
            </a:r>
            <a:r>
              <a:rPr lang="ru-RU" sz="2800" dirty="0" smtClean="0">
                <a:solidFill>
                  <a:srgbClr val="0055E8"/>
                </a:solidFill>
                <a:latin typeface="Century Gothic" panose="020B0502020202020204" pitchFamily="34" charset="0"/>
              </a:rPr>
              <a:t>уровень, 10-11 классы</a:t>
            </a:r>
            <a:endParaRPr lang="ru-RU" sz="2800" dirty="0">
              <a:solidFill>
                <a:srgbClr val="0055E8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A04F7F7-2A9F-06DF-B238-509546BD84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296" y="3285936"/>
            <a:ext cx="514816" cy="514816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4A04F7F7-2A9F-06DF-B238-509546BD84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296" y="2465654"/>
            <a:ext cx="514816" cy="514816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4A04F7F7-2A9F-06DF-B238-509546BD84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296" y="1645373"/>
            <a:ext cx="514816" cy="514816"/>
          </a:xfrm>
          <a:prstGeom prst="rect">
            <a:avLst/>
          </a:prstGeom>
        </p:spPr>
      </p:pic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2288" y="2030573"/>
            <a:ext cx="4088222" cy="4088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29582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93189383-57FF-BA19-C7F0-E1CD987573EF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1A615BD5-EACD-5529-BC96-5C5D7D44D6B9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rgbClr val="0055E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D773311E-238E-F6BD-DE96-605C7FE5E934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xmlns="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1E740FB2-570D-B1A2-D039-8BA4CBC71DD3}"/>
              </a:ext>
            </a:extLst>
          </p:cNvPr>
          <p:cNvSpPr txBox="1"/>
          <p:nvPr/>
        </p:nvSpPr>
        <p:spPr>
          <a:xfrm>
            <a:off x="-3273876" y="462333"/>
            <a:ext cx="10748579" cy="397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ru-RU" b="1" dirty="0" smtClean="0">
                <a:solidFill>
                  <a:schemeClr val="bg1"/>
                </a:solidFill>
                <a:latin typeface="Martian Mono" panose="020B0009020000000004" pitchFamily="49" charset="0"/>
                <a:ea typeface="Moniqa Black" pitchFamily="2" charset="0"/>
              </a:rPr>
              <a:t> </a:t>
            </a:r>
            <a:r>
              <a:rPr lang="ru-RU" sz="4400" b="1" dirty="0" smtClean="0">
                <a:solidFill>
                  <a:schemeClr val="bg1"/>
                </a:solidFill>
                <a:latin typeface="Martian Mono" panose="020B0009020000000004" pitchFamily="49" charset="0"/>
                <a:ea typeface="Moniqa Black" pitchFamily="2" charset="0"/>
              </a:rPr>
              <a:t>Цели:</a:t>
            </a:r>
            <a:endParaRPr lang="ru-RU" sz="4400" b="1" dirty="0">
              <a:solidFill>
                <a:schemeClr val="bg1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C3E517-2EFB-29FF-7CD9-CF63802EEA09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Martian Mono" panose="020B0009020000000004" pitchFamily="49" charset="0"/>
              </a:rPr>
              <a:t>01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2A11FA1-C437-3B0E-4EAC-AB1AC665512A}"/>
              </a:ext>
            </a:extLst>
          </p:cNvPr>
          <p:cNvSpPr txBox="1"/>
          <p:nvPr/>
        </p:nvSpPr>
        <p:spPr>
          <a:xfrm>
            <a:off x="556182" y="1941802"/>
            <a:ext cx="11057642" cy="33526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fontAlgn="base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3600" spc="-25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обеспечение </a:t>
            </a:r>
            <a:r>
              <a:rPr lang="ru-RU" sz="3600" spc="-2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доступности глубоких знаний по основным </a:t>
            </a:r>
            <a:r>
              <a:rPr lang="ru-RU" sz="3600" spc="-25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дисциплинам;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71500" indent="-571500" fontAlgn="base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3600" spc="-25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sz="3600" spc="-2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интереса и мотивации учащихся к научным открытиям и исследованию окружающего мира.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pc="-2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85451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sun9-69.userapi.com/impg/8Rl2OCFcYSO08eCx5X3_ACTekm1U268LaWIx9g/Ac71x2kMh30.jpg?size=720x540&amp;quality=96&amp;sign=8ecfb3b1b325e66f02b1380e72fbce60&amp;c_uniq_tag=ycU402OvtwbTtgqrhz0hfdpvU9yaFps1B6dhQenz15E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-32456"/>
            <a:ext cx="9187273" cy="6890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7177" y="2348880"/>
            <a:ext cx="8280920" cy="1224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31436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828</Words>
  <Application>Microsoft Office PowerPoint</Application>
  <PresentationFormat>Широкоэкранный</PresentationFormat>
  <Paragraphs>122</Paragraphs>
  <Slides>21</Slides>
  <Notes>15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30" baseType="lpstr">
      <vt:lpstr>Century Gothic</vt:lpstr>
      <vt:lpstr>Arial</vt:lpstr>
      <vt:lpstr>Calibri</vt:lpstr>
      <vt:lpstr>Aptos</vt:lpstr>
      <vt:lpstr>Times New Roman</vt:lpstr>
      <vt:lpstr>Martian Mono</vt:lpstr>
      <vt:lpstr>Ubuntu</vt:lpstr>
      <vt:lpstr>Moniqa Black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Мероприятия:</vt:lpstr>
      <vt:lpstr>Мероприятия: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Anton Nepocatykh</dc:creator>
  <cp:lastModifiedBy>User</cp:lastModifiedBy>
  <cp:revision>67</cp:revision>
  <dcterms:created xsi:type="dcterms:W3CDTF">2025-08-11T06:32:47Z</dcterms:created>
  <dcterms:modified xsi:type="dcterms:W3CDTF">2025-08-25T03:13:52Z</dcterms:modified>
</cp:coreProperties>
</file>